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9"/>
  </p:notesMasterIdLst>
  <p:sldIdLst>
    <p:sldId id="256" r:id="rId2"/>
    <p:sldId id="257" r:id="rId3"/>
    <p:sldId id="261" r:id="rId4"/>
    <p:sldId id="272" r:id="rId5"/>
    <p:sldId id="262" r:id="rId6"/>
    <p:sldId id="273" r:id="rId7"/>
    <p:sldId id="263" r:id="rId8"/>
    <p:sldId id="264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71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80" autoAdjust="0"/>
  </p:normalViewPr>
  <p:slideViewPr>
    <p:cSldViewPr>
      <p:cViewPr>
        <p:scale>
          <a:sx n="75" d="100"/>
          <a:sy n="75" d="100"/>
        </p:scale>
        <p:origin x="-1675" y="-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BBA9D-2FD2-4390-9BDC-A23A9A1E7608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88191-FB43-4D89-ADCD-512435119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8191-FB43-4D89-ADCD-5124351197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62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8191-FB43-4D89-ADCD-5124351197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571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8191-FB43-4D89-ADCD-5124351197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A45AF73-6F95-4F82-9F07-C948AB175CD6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2D207B0-499A-4427-92E9-8C37CA3C0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481970" y="702914"/>
            <a:ext cx="5599603" cy="23571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Повышение компетентности родителей в условиях консультационного центра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17880" y="2828836"/>
            <a:ext cx="4968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Республика Татарстан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город Набережные Челны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МБДОУ «Детский сад №7 «</a:t>
            </a:r>
            <a:r>
              <a:rPr lang="ru-RU" dirty="0" err="1" smtClean="0">
                <a:solidFill>
                  <a:srgbClr val="002060"/>
                </a:solidFill>
              </a:rPr>
              <a:t>Рябинушка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Педагог-психолог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Султанова </a:t>
            </a:r>
            <a:r>
              <a:rPr lang="ru-RU" dirty="0" err="1" smtClean="0">
                <a:solidFill>
                  <a:srgbClr val="002060"/>
                </a:solidFill>
              </a:rPr>
              <a:t>Гулися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Милсовна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психолог\Pictures\IMG-20211029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428" y="1007532"/>
            <a:ext cx="3329859" cy="36426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9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493456" cy="79208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Успешный опыт сотрудничества с партнерами консультационного центра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4824536"/>
          </a:xfrm>
        </p:spPr>
        <p:txBody>
          <a:bodyPr>
            <a:normAutofit/>
          </a:bodyPr>
          <a:lstStyle/>
          <a:p>
            <a:pPr marL="0" indent="0"/>
            <a:endParaRPr lang="ru-RU" sz="2000" dirty="0" smtClean="0">
              <a:solidFill>
                <a:srgbClr val="7030A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МБУ «Картинная галерея» города Набережные Челны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МАУ ДПО «Детская художественная школа №1»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МАУДО «Детская школа театрального искусства»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ООО «</a:t>
            </a:r>
            <a:r>
              <a:rPr lang="ru-RU" sz="2200" dirty="0" err="1" smtClean="0">
                <a:solidFill>
                  <a:srgbClr val="002060"/>
                </a:solidFill>
              </a:rPr>
              <a:t>Танар</a:t>
            </a:r>
            <a:r>
              <a:rPr lang="ru-RU" sz="2200" dirty="0" smtClean="0">
                <a:solidFill>
                  <a:srgbClr val="002060"/>
                </a:solidFill>
              </a:rPr>
              <a:t>» (медицинский центр)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МБУ «Центральная библиотечная система» филиал №16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АНО дополнительного профессионального образования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ГАУК РТ «</a:t>
            </a:r>
            <a:r>
              <a:rPr lang="ru-RU" sz="2200" dirty="0" err="1" smtClean="0">
                <a:solidFill>
                  <a:srgbClr val="002060"/>
                </a:solidFill>
              </a:rPr>
              <a:t>Набережночелнинский</a:t>
            </a:r>
            <a:r>
              <a:rPr lang="ru-RU" sz="2200" dirty="0" smtClean="0">
                <a:solidFill>
                  <a:srgbClr val="002060"/>
                </a:solidFill>
              </a:rPr>
              <a:t>  государственный театр кукол»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ГАУЗ  РТ «Детская городская поликлиника №5»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200" dirty="0" smtClean="0">
              <a:solidFill>
                <a:srgbClr val="7030A0"/>
              </a:solidFill>
            </a:endParaRPr>
          </a:p>
          <a:p>
            <a:pPr marL="0" indent="0"/>
            <a:endParaRPr lang="ru-RU" sz="2200" dirty="0" smtClean="0">
              <a:solidFill>
                <a:srgbClr val="7030A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7030A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8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760"/>
            <a:ext cx="8208912" cy="1623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Посещение выставки художника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И. ФУРАЛЕВИЧ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МАСТЕР-КЛАСС ПО НЕТРАДИЦИОННОЙ ТЕХНИКЕ РИСОВАНИЯ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«Осенний листопад»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психолог\Pictures\20201120_101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8064896" cy="43204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422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65464" cy="83099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Мастер-класс «волшебный подарок в гончарной мастерской»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96752"/>
            <a:ext cx="7493456" cy="34837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192" y="1340768"/>
            <a:ext cx="4473674" cy="50098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00" y="1324744"/>
            <a:ext cx="4536504" cy="50258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34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Мастер-класс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«книжки-малышки»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052283"/>
            <a:ext cx="7520940" cy="357984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826078" cy="32391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920" y="2842208"/>
            <a:ext cx="6362208" cy="378750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910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Мастер-класс «материнское чтение»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80928"/>
            <a:ext cx="4392488" cy="38164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 descr="C:\Users\психолог\Pictures\Screenshot_20211112-135344_Zo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297737" cy="41044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897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Театральное </a:t>
            </a:r>
            <a:r>
              <a:rPr lang="ru-RU" b="1" dirty="0" err="1" smtClean="0">
                <a:solidFill>
                  <a:srgbClr val="C00000"/>
                </a:solidFill>
              </a:rPr>
              <a:t>закулисье</a:t>
            </a:r>
            <a:r>
              <a:rPr lang="ru-RU" b="1" dirty="0" smtClean="0">
                <a:solidFill>
                  <a:srgbClr val="C00000"/>
                </a:solidFill>
              </a:rPr>
              <a:t> для малышей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4533900" cy="30251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24562"/>
            <a:ext cx="5616624" cy="39098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88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936104"/>
          </a:xfrm>
        </p:spPr>
        <p:txBody>
          <a:bodyPr/>
          <a:lstStyle/>
          <a:p>
            <a:pPr indent="449580" algn="ctr">
              <a:lnSpc>
                <a:spcPct val="11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ea typeface="Calibri"/>
                <a:cs typeface="Times New Roman"/>
              </a:rPr>
              <a:t>Работа специалистов Консультационного центра</a:t>
            </a:r>
            <a:br>
              <a:rPr lang="ru-RU" sz="2400" b="1" dirty="0" smtClean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ea typeface="Calibri"/>
                <a:cs typeface="Times New Roman"/>
              </a:rPr>
              <a:t> «Мы вместе!» позволяет: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3195693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sz="2200" b="0" dirty="0" smtClean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усилить </a:t>
            </a:r>
            <a:r>
              <a:rPr lang="ru-RU" sz="2200" b="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позицию родителя через осознание своей роли воспитателя и собственных педагогических </a:t>
            </a:r>
            <a:r>
              <a:rPr lang="ru-RU" sz="2200" b="0" dirty="0" smtClean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установок</a:t>
            </a:r>
            <a:endParaRPr lang="ru-RU" sz="2200" b="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sz="2200" b="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выработать у родителей навыки использования полученных знаний о возрастных особенностях и возможностях, перспективах развития </a:t>
            </a:r>
            <a:r>
              <a:rPr lang="ru-RU" sz="2200" b="0" dirty="0" smtClean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ребенка</a:t>
            </a:r>
            <a:endParaRPr lang="ru-RU" sz="2200" b="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sz="2200" b="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сформировать и повысить у родителей компетентность в вопросах развития и воспитания </a:t>
            </a:r>
            <a:r>
              <a:rPr lang="ru-RU" sz="2200" b="0" dirty="0" smtClean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детей</a:t>
            </a:r>
            <a:endParaRPr lang="ru-RU" sz="2200" b="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99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Благодарю за внимание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480720" cy="40324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10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20940" cy="5486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Консультационный центр «мы вместе!»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5184576" cy="350100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 </a:t>
            </a:r>
            <a:r>
              <a:rPr lang="ru-RU" sz="2400" dirty="0" smtClean="0">
                <a:solidFill>
                  <a:srgbClr val="002060"/>
                </a:solidFill>
              </a:rPr>
              <a:t>Целевая </a:t>
            </a:r>
            <a:r>
              <a:rPr lang="ru-RU" sz="2400" dirty="0">
                <a:solidFill>
                  <a:srgbClr val="002060"/>
                </a:solidFill>
              </a:rPr>
              <a:t>аудитория – это родители с детьми дошкольного возраста, в том числе с детьми от 0 до 3 лет, не посещающих дошкольные образовательные организации.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829" y="1844824"/>
            <a:ext cx="3456384" cy="3465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7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444308" cy="1368152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Для повышения компетентности в вопросах развития, обучения и воспитания детей раннего возраста широко применяются такие формы работы как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5184576" cy="4392488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endParaRPr lang="ru-RU" sz="1800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консультации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дистанционное </a:t>
            </a:r>
            <a:r>
              <a:rPr lang="ru-RU" sz="1800" dirty="0">
                <a:solidFill>
                  <a:srgbClr val="002060"/>
                </a:solidFill>
              </a:rPr>
              <a:t>общение 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беседы </a:t>
            </a:r>
            <a:r>
              <a:rPr lang="ru-RU" sz="1800" dirty="0">
                <a:solidFill>
                  <a:srgbClr val="002060"/>
                </a:solidFill>
              </a:rPr>
              <a:t>(групповые, подгрупповые, индивидуальные</a:t>
            </a:r>
            <a:r>
              <a:rPr lang="ru-RU" sz="1800" dirty="0" smtClean="0">
                <a:solidFill>
                  <a:srgbClr val="002060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дискуссионные </a:t>
            </a:r>
            <a:r>
              <a:rPr lang="ru-RU" sz="1800" dirty="0">
                <a:solidFill>
                  <a:srgbClr val="002060"/>
                </a:solidFill>
              </a:rPr>
              <a:t>круглые </a:t>
            </a:r>
            <a:r>
              <a:rPr lang="ru-RU" sz="1800" dirty="0" smtClean="0">
                <a:solidFill>
                  <a:srgbClr val="002060"/>
                </a:solidFill>
              </a:rPr>
              <a:t>столы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мастер-класс</a:t>
            </a:r>
            <a:r>
              <a:rPr lang="ru-RU" sz="1800" dirty="0">
                <a:solidFill>
                  <a:srgbClr val="002060"/>
                </a:solidFill>
              </a:rPr>
              <a:t>ы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теоретические </a:t>
            </a:r>
            <a:r>
              <a:rPr lang="ru-RU" sz="1800" dirty="0">
                <a:solidFill>
                  <a:srgbClr val="002060"/>
                </a:solidFill>
              </a:rPr>
              <a:t>и практические </a:t>
            </a:r>
            <a:r>
              <a:rPr lang="ru-RU" sz="1800" dirty="0" smtClean="0">
                <a:solidFill>
                  <a:srgbClr val="002060"/>
                </a:solidFill>
              </a:rPr>
              <a:t>семинары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 разработка рекомендаций, памяток, буклетов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45" y="1484784"/>
            <a:ext cx="3919537" cy="494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4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Мастер- классы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836712"/>
            <a:ext cx="7588324" cy="384376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     </a:t>
            </a:r>
            <a:r>
              <a:rPr lang="ru-RU" sz="2400" dirty="0" smtClean="0">
                <a:solidFill>
                  <a:srgbClr val="002060"/>
                </a:solidFill>
              </a:rPr>
              <a:t>Мастер-классы стали самыми популярными и продуктивными мероприятиями у  родителей и их малышей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006061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1844824"/>
            <a:ext cx="3876675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2"/>
            <a:ext cx="3919537" cy="474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565464" cy="108012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Использование </a:t>
            </a:r>
            <a:r>
              <a:rPr lang="ru-RU" sz="2400" b="1" dirty="0" err="1">
                <a:solidFill>
                  <a:srgbClr val="C00000"/>
                </a:solidFill>
              </a:rPr>
              <a:t>кинезиологических</a:t>
            </a:r>
            <a:r>
              <a:rPr lang="ru-RU" sz="2400" b="1" dirty="0">
                <a:solidFill>
                  <a:srgbClr val="C00000"/>
                </a:solidFill>
              </a:rPr>
              <a:t> упражнений для развития умственных способностей детей раннего </a:t>
            </a:r>
            <a:r>
              <a:rPr lang="ru-RU" sz="2400" b="1" dirty="0" smtClean="0">
                <a:solidFill>
                  <a:srgbClr val="C00000"/>
                </a:solidFill>
              </a:rPr>
              <a:t>возраста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58924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мелкая моторика                                                          интеллект</a:t>
            </a:r>
          </a:p>
          <a:p>
            <a:pPr lvl="1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мышление                                                                       внимание      </a:t>
            </a:r>
          </a:p>
          <a:p>
            <a:pPr lvl="1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память                                                                                    речь</a:t>
            </a:r>
          </a:p>
          <a:p>
            <a:pPr lvl="1"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920880" cy="50405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447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Упражнения для запуска речи у малышей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00628"/>
            <a:ext cx="8092380" cy="5424716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5328592" cy="39787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1628800"/>
            <a:ext cx="3924944" cy="49327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926043"/>
            <a:ext cx="6390456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8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Простые  и забавные </a:t>
            </a:r>
          </a:p>
          <a:p>
            <a:pPr marL="342900" lvl="0" indent="-342900">
              <a:spcBef>
                <a:spcPts val="800"/>
              </a:spcBef>
            </a:pPr>
            <a:r>
              <a:rPr lang="ru-RU" sz="2000" b="1" dirty="0">
                <a:solidFill>
                  <a:srgbClr val="002060"/>
                </a:solidFill>
              </a:rPr>
              <a:t>упражнения  </a:t>
            </a:r>
          </a:p>
          <a:p>
            <a:pPr marL="342900" lvl="0" indent="-342900">
              <a:spcBef>
                <a:spcPts val="8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играют важную роль</a:t>
            </a:r>
          </a:p>
        </p:txBody>
      </p:sp>
    </p:spTree>
    <p:extLst>
      <p:ext uri="{BB962C8B-B14F-4D97-AF65-F5344CB8AC3E}">
        <p14:creationId xmlns:p14="http://schemas.microsoft.com/office/powerpoint/2010/main" val="423443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1224136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Развитие мелкой моторики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можно использовать самые простые  предметы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64" y="1340768"/>
            <a:ext cx="4752528" cy="4595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 descr="C:\Users\психолог\Pictures\20201022_1016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76872"/>
            <a:ext cx="4536504" cy="44644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Нетрадиционные техники рисования для детей раннего возраста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457044" cy="3579849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т</a:t>
            </a:r>
            <a:r>
              <a:rPr lang="ru-RU" sz="1800" dirty="0" smtClean="0">
                <a:solidFill>
                  <a:srgbClr val="002060"/>
                </a:solidFill>
              </a:rPr>
              <a:t>ворческая активность           воображение            мышление     наблюдательность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м</a:t>
            </a:r>
            <a:r>
              <a:rPr lang="ru-RU" sz="1800" dirty="0" smtClean="0">
                <a:solidFill>
                  <a:srgbClr val="002060"/>
                </a:solidFill>
              </a:rPr>
              <a:t>елкая моторика                                                                           эмоциональность</a:t>
            </a:r>
          </a:p>
          <a:p>
            <a:r>
              <a:rPr lang="ru-RU" sz="1800" dirty="0">
                <a:solidFill>
                  <a:srgbClr val="002060"/>
                </a:solidFill>
              </a:rPr>
              <a:t>р</a:t>
            </a:r>
            <a:r>
              <a:rPr lang="ru-RU" sz="1800" dirty="0" smtClean="0">
                <a:solidFill>
                  <a:srgbClr val="002060"/>
                </a:solidFill>
              </a:rPr>
              <a:t>ечь                                                                                                              аккуратность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20" y="1484784"/>
            <a:ext cx="8280920" cy="51845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Формула здоровья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7516316" cy="3771757"/>
          </a:xfrm>
        </p:spPr>
        <p:txBody>
          <a:bodyPr/>
          <a:lstStyle/>
          <a:p>
            <a:pPr algn="ctr"/>
            <a:r>
              <a:rPr lang="ru-RU" dirty="0" smtClean="0"/>
              <a:t>Здоровые родители –здоровые дети!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128" y="1340768"/>
            <a:ext cx="4545682" cy="53648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482852" cy="53648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654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560</TotalTime>
  <Words>314</Words>
  <Application>Microsoft Office PowerPoint</Application>
  <PresentationFormat>Экран (4:3)</PresentationFormat>
  <Paragraphs>73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Углы</vt:lpstr>
      <vt:lpstr>Повышение компетентности родителей в условиях консультационного центра</vt:lpstr>
      <vt:lpstr>Консультационный центр «мы вместе!»</vt:lpstr>
      <vt:lpstr>Для повышения компетентности в вопросах развития, обучения и воспитания детей раннего возраста широко применяются такие формы работы как:</vt:lpstr>
      <vt:lpstr>Мастер- классы</vt:lpstr>
      <vt:lpstr>Использование кинезиологических упражнений для развития умственных способностей детей раннего возраста</vt:lpstr>
      <vt:lpstr>Упражнения для запуска речи у малышей</vt:lpstr>
      <vt:lpstr>Развитие мелкой моторики  можно использовать самые простые  предметы</vt:lpstr>
      <vt:lpstr>Нетрадиционные техники рисования для детей раннего возраста</vt:lpstr>
      <vt:lpstr>Формула здоровья</vt:lpstr>
      <vt:lpstr>Успешный опыт сотрудничества с партнерами консультационного центра</vt:lpstr>
      <vt:lpstr>Посещение выставки художника  И. ФУРАЛЕВИЧ  МАСТЕР-КЛАСС ПО НЕТРАДИЦИОННОЙ ТЕХНИКЕ РИСОВАНИЯ  «Осенний листопад»</vt:lpstr>
      <vt:lpstr>Мастер-класс «волшебный подарок в гончарной мастерской»</vt:lpstr>
      <vt:lpstr>   Мастер-класс  «книжки-малышки»    </vt:lpstr>
      <vt:lpstr>Мастер-класс «материнское чтение» </vt:lpstr>
      <vt:lpstr>Театральное закулисье для малышей</vt:lpstr>
      <vt:lpstr>  Работа специалистов Консультационного центра  «Мы вместе!» позволяет:  </vt:lpstr>
      <vt:lpstr>Благодарю за внимание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психолог</dc:creator>
  <cp:lastModifiedBy>психолог</cp:lastModifiedBy>
  <cp:revision>227</cp:revision>
  <dcterms:created xsi:type="dcterms:W3CDTF">2021-12-05T15:12:20Z</dcterms:created>
  <dcterms:modified xsi:type="dcterms:W3CDTF">2021-12-09T06:09:06Z</dcterms:modified>
</cp:coreProperties>
</file>